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83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311" r:id="rId11"/>
    <p:sldId id="308" r:id="rId12"/>
    <p:sldId id="309" r:id="rId13"/>
    <p:sldId id="292" r:id="rId14"/>
    <p:sldId id="314" r:id="rId15"/>
    <p:sldId id="305" r:id="rId16"/>
    <p:sldId id="306" r:id="rId17"/>
    <p:sldId id="293" r:id="rId18"/>
    <p:sldId id="294" r:id="rId19"/>
    <p:sldId id="295" r:id="rId20"/>
    <p:sldId id="296" r:id="rId21"/>
    <p:sldId id="310" r:id="rId22"/>
    <p:sldId id="299" r:id="rId23"/>
    <p:sldId id="302" r:id="rId24"/>
    <p:sldId id="300" r:id="rId25"/>
    <p:sldId id="303" r:id="rId26"/>
    <p:sldId id="312" r:id="rId27"/>
    <p:sldId id="313" r:id="rId28"/>
    <p:sldId id="301" r:id="rId29"/>
    <p:sldId id="320" r:id="rId30"/>
    <p:sldId id="322" r:id="rId31"/>
    <p:sldId id="321" r:id="rId32"/>
    <p:sldId id="315" r:id="rId33"/>
    <p:sldId id="316" r:id="rId34"/>
    <p:sldId id="317" r:id="rId35"/>
    <p:sldId id="318" r:id="rId36"/>
    <p:sldId id="319" r:id="rId37"/>
  </p:sldIdLst>
  <p:sldSz cx="9144000" cy="6858000" type="screen4x3"/>
  <p:notesSz cx="7099300" cy="93853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6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58F"/>
    <a:srgbClr val="66FF33"/>
    <a:srgbClr val="FF0000"/>
    <a:srgbClr val="0000FF"/>
    <a:srgbClr val="9A000D"/>
    <a:srgbClr val="B8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21"/>
    <p:restoredTop sz="94727"/>
  </p:normalViewPr>
  <p:slideViewPr>
    <p:cSldViewPr>
      <p:cViewPr varScale="1">
        <p:scale>
          <a:sx n="143" d="100"/>
          <a:sy n="143" d="100"/>
        </p:scale>
        <p:origin x="784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1788" y="-102"/>
      </p:cViewPr>
      <p:guideLst>
        <p:guide orient="horz" pos="2956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13813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8913813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F54C6FB-68DE-4B07-B6EA-856A8564D9C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99936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t" anchorCtr="0" compatLnSpc="1">
            <a:prstTxWarp prst="textNoShape">
              <a:avLst/>
            </a:prstTxWarp>
          </a:bodyPr>
          <a:lstStyle>
            <a:lvl1pPr defTabSz="94138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t" anchorCtr="0" compatLnSpc="1">
            <a:prstTxWarp prst="textNoShape">
              <a:avLst/>
            </a:prstTxWarp>
          </a:bodyPr>
          <a:lstStyle>
            <a:lvl1pPr algn="r" defTabSz="94138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3325" y="703263"/>
            <a:ext cx="4692650" cy="35194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457700"/>
            <a:ext cx="5207000" cy="422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1540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b" anchorCtr="0" compatLnSpc="1">
            <a:prstTxWarp prst="textNoShape">
              <a:avLst/>
            </a:prstTxWarp>
          </a:bodyPr>
          <a:lstStyle>
            <a:lvl1pPr defTabSz="94138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891540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b" anchorCtr="0" compatLnSpc="1">
            <a:prstTxWarp prst="textNoShape">
              <a:avLst/>
            </a:prstTxWarp>
          </a:bodyPr>
          <a:lstStyle>
            <a:lvl1pPr algn="r" defTabSz="941388">
              <a:defRPr sz="1200"/>
            </a:lvl1pPr>
          </a:lstStyle>
          <a:p>
            <a:fld id="{FE061C16-56D9-455B-A146-2A84C0109F5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72919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623A90-AAB2-4E1F-810E-42AB8D66212A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zh-CN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381000" y="6858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ChangeArrowheads="1"/>
          </p:cNvSpPr>
          <p:nvPr userDrawn="1"/>
        </p:nvSpPr>
        <p:spPr bwMode="auto">
          <a:xfrm>
            <a:off x="381000" y="60960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1" descr="University of Virginia Department of Computer Science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04800" y="6248400"/>
            <a:ext cx="25701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 userDrawn="1"/>
        </p:nvSpPr>
        <p:spPr>
          <a:xfrm>
            <a:off x="7579262" y="6248400"/>
            <a:ext cx="118373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CS 4730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124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 dirty="0"/>
              <a:t>Click to edit Master subtitle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B2F9A7-9283-4D8B-9F6C-3A209942084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04800"/>
            <a:ext cx="20955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304800"/>
            <a:ext cx="61341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D83C48-FFF1-4AEA-9073-49209B234D3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382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143000"/>
            <a:ext cx="411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11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EA8893-BB50-418D-87EF-CE854790302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357299-C40C-42AB-B0C0-2E6E0A5A7F6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2F35AA-A946-4799-AE91-DFCF9FD1ED3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411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11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D479DE-F942-4FD0-8CAF-21BC2CE5C1C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6B3082-F798-4B73-9568-E1035691E4C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3E5E0F-F894-4775-8178-1A4251DDCCE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D87575-2D68-4047-9720-BE9B5A1ADAD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7995AC-4451-497A-81AB-7CB5E20C8AD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49935E-8D12-4537-8C77-C33ADB8F587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8382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143000"/>
            <a:ext cx="8382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24600"/>
            <a:ext cx="3124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fld id="{81DEC360-6AEE-4CC6-B4A7-44FE5C125199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032" name="Rectangle 8"/>
          <p:cNvSpPr>
            <a:spLocks noChangeArrowheads="1"/>
          </p:cNvSpPr>
          <p:nvPr userDrawn="1"/>
        </p:nvSpPr>
        <p:spPr bwMode="auto">
          <a:xfrm>
            <a:off x="381000" y="60960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5" name="Rectangle 11"/>
          <p:cNvSpPr>
            <a:spLocks noChangeArrowheads="1"/>
          </p:cNvSpPr>
          <p:nvPr userDrawn="1"/>
        </p:nvSpPr>
        <p:spPr bwMode="auto">
          <a:xfrm>
            <a:off x="381000" y="9906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1" name="Picture 5" descr="University of Virginia Department of Computer Science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304800" y="6248400"/>
            <a:ext cx="25701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 userDrawn="1"/>
        </p:nvSpPr>
        <p:spPr>
          <a:xfrm>
            <a:off x="7579262" y="6248400"/>
            <a:ext cx="118373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CS 4730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/>
          <a:ea typeface="+mj-ea"/>
          <a:cs typeface="Calibri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/>
          <a:ea typeface="+mn-ea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/>
          <a:ea typeface="+mn-ea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/>
          <a:ea typeface="+mn-ea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/>
          <a:ea typeface="+mn-ea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/>
          <a:ea typeface="+mn-ea"/>
          <a:cs typeface="Calibri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riouniverse.com/images/maps/nes/smb3/1-5.png" TargetMode="External"/><Relationship Id="rId2" Type="http://schemas.openxmlformats.org/officeDocument/2006/relationships/hyperlink" Target="http://www.mariouniverse.com/images/maps/nes/smb3/1-1.png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deuxJxOaYfc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Qtqe9x4s7LA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57200" y="1905000"/>
            <a:ext cx="8153400" cy="1219200"/>
          </a:xfrm>
        </p:spPr>
        <p:txBody>
          <a:bodyPr/>
          <a:lstStyle/>
          <a:p>
            <a:pPr eaLnBrk="1" hangingPunct="1"/>
            <a:r>
              <a:rPr lang="en-US" sz="3200" b="1" dirty="0">
                <a:latin typeface="Calibri" charset="0"/>
              </a:rPr>
              <a:t>Level Design</a:t>
            </a:r>
          </a:p>
        </p:txBody>
      </p:sp>
      <p:sp>
        <p:nvSpPr>
          <p:cNvPr id="1638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572000"/>
            <a:ext cx="6400800" cy="1447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000" b="1" dirty="0">
                <a:latin typeface="Calibri" charset="0"/>
              </a:rPr>
              <a:t>CS 4730 – Computer Game Design</a:t>
            </a:r>
          </a:p>
          <a:p>
            <a:pPr eaLnBrk="1" hangingPunct="1">
              <a:lnSpc>
                <a:spcPct val="80000"/>
              </a:lnSpc>
            </a:pPr>
            <a:endParaRPr lang="en-US" altLang="zh-CN" sz="2000" dirty="0">
              <a:latin typeface="Calibri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zh-CN" sz="2000" dirty="0">
              <a:latin typeface="Calibri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2000" dirty="0">
                <a:latin typeface="Calibri" charset="0"/>
              </a:rPr>
              <a:t>Credit: Several slides from Walker White (Cornell)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A couple more examples of tutorial / level design</a:t>
            </a:r>
          </a:p>
          <a:p>
            <a:pPr lvl="1"/>
            <a:r>
              <a:rPr lang="en-US" dirty="0"/>
              <a:t>RPG: Ni No </a:t>
            </a:r>
            <a:r>
              <a:rPr lang="en-US" dirty="0" err="1"/>
              <a:t>Kuni</a:t>
            </a:r>
            <a:endParaRPr lang="en-US" dirty="0"/>
          </a:p>
          <a:p>
            <a:pPr lvl="1"/>
            <a:r>
              <a:rPr lang="en-US" dirty="0"/>
              <a:t>More Local Design: Play some Mega Man</a:t>
            </a:r>
          </a:p>
          <a:p>
            <a:r>
              <a:rPr lang="en-US" dirty="0"/>
              <a:t>2. Briefly discuss flow</a:t>
            </a:r>
          </a:p>
          <a:p>
            <a:r>
              <a:rPr lang="en-US" dirty="0"/>
              <a:t>3. Talk a bit about meaningful choice and game geography</a:t>
            </a:r>
          </a:p>
          <a:p>
            <a:pPr lvl="1"/>
            <a:r>
              <a:rPr lang="en-US" dirty="0"/>
              <a:t>A bunch of examples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9632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662AD-161F-934E-AFFA-5FEFBADB8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PSA: Try to avoid this: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9ABB9-809C-0B42-8D53-31251F4C8B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11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8A320B-663D-A640-B297-105D19D46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43000"/>
            <a:ext cx="8552959" cy="475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61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662AD-161F-934E-AFFA-5FEFBADB8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800"/>
            <a:ext cx="8610600" cy="609600"/>
          </a:xfrm>
        </p:spPr>
        <p:txBody>
          <a:bodyPr/>
          <a:lstStyle/>
          <a:p>
            <a:r>
              <a:rPr lang="en-US" dirty="0"/>
              <a:t>How do more complicated games do it?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9ABB9-809C-0B42-8D53-31251F4C8B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12</a:t>
            </a:fld>
            <a:endParaRPr lang="en-US" altLang="zh-C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8EF574-60CD-A546-A2CA-767248A1B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16342"/>
            <a:ext cx="8686800" cy="488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17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Focus on Player Progression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schools of thought here:</a:t>
            </a:r>
          </a:p>
          <a:p>
            <a:pPr lvl="1"/>
            <a:r>
              <a:rPr lang="en-US" dirty="0"/>
              <a:t>Start very small and build up</a:t>
            </a:r>
          </a:p>
          <a:p>
            <a:pPr lvl="1"/>
            <a:r>
              <a:rPr lang="en-US" dirty="0"/>
              <a:t>Give everything and let the user get a taste of what’s coming</a:t>
            </a:r>
          </a:p>
          <a:p>
            <a:r>
              <a:rPr lang="en-US" dirty="0"/>
              <a:t>“Finish the first level last.” – John Romero, creator of Doom</a:t>
            </a:r>
          </a:p>
          <a:p>
            <a:r>
              <a:rPr lang="en-US" dirty="0"/>
              <a:t>Another option: put a lot of content in the tutorial level to encourage replay with different ideas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4381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Doom Hangar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 everything in first level.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7474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Hanger - Doom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15</a:t>
            </a:fld>
            <a:endParaRPr lang="en-US" altLang="zh-CN"/>
          </a:p>
        </p:txBody>
      </p:sp>
      <p:pic>
        <p:nvPicPr>
          <p:cNvPr id="5" name="Picture 4" descr="E1M1_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19200"/>
            <a:ext cx="7870634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17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Hanger - Doom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16</a:t>
            </a:fld>
            <a:endParaRPr lang="en-US" altLang="zh-CN"/>
          </a:p>
        </p:txBody>
      </p:sp>
      <p:pic>
        <p:nvPicPr>
          <p:cNvPr id="5" name="Picture 4" descr="mmg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32853"/>
            <a:ext cx="7848600" cy="486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83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Upgrading Mechanics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introduce new mechanics one at a time?</a:t>
            </a:r>
          </a:p>
          <a:p>
            <a:pPr lvl="1"/>
            <a:r>
              <a:rPr lang="en-US" dirty="0"/>
              <a:t>Gated by new PCs (Thomas Was Alone)</a:t>
            </a:r>
          </a:p>
          <a:p>
            <a:pPr lvl="1"/>
            <a:r>
              <a:rPr lang="en-US" dirty="0"/>
              <a:t>Item pickups (Metroid, </a:t>
            </a:r>
            <a:r>
              <a:rPr lang="en-US" dirty="0" err="1"/>
              <a:t>Castlevania</a:t>
            </a:r>
            <a:r>
              <a:rPr lang="en-US" dirty="0"/>
              <a:t>: SOTN)</a:t>
            </a:r>
          </a:p>
          <a:p>
            <a:pPr lvl="1"/>
            <a:r>
              <a:rPr lang="en-US" dirty="0"/>
              <a:t>Leveling (many RPGs)</a:t>
            </a:r>
          </a:p>
          <a:p>
            <a:r>
              <a:rPr lang="en-US" dirty="0"/>
              <a:t>Often treated as a form of training</a:t>
            </a:r>
          </a:p>
          <a:p>
            <a:pPr lvl="1"/>
            <a:r>
              <a:rPr lang="en-US" dirty="0"/>
              <a:t>“Master this thing and then you can have another thing”</a:t>
            </a:r>
          </a:p>
          <a:p>
            <a:r>
              <a:rPr lang="en-US" dirty="0"/>
              <a:t>Bad end to this: grinding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11917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18</a:t>
            </a:fld>
            <a:endParaRPr lang="en-US" altLang="zh-CN"/>
          </a:p>
        </p:txBody>
      </p:sp>
      <p:pic>
        <p:nvPicPr>
          <p:cNvPr id="5" name="Picture 4" descr="Screen Shot 2015-03-01 at 4.40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17346"/>
            <a:ext cx="8915400" cy="494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92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Challenging activity that requires some skill</a:t>
            </a:r>
          </a:p>
          <a:p>
            <a:pPr lvl="1"/>
            <a:r>
              <a:rPr lang="en-US" dirty="0"/>
              <a:t>Physical, mental, or social skill</a:t>
            </a:r>
          </a:p>
          <a:p>
            <a:pPr lvl="1"/>
            <a:r>
              <a:rPr lang="en-US" dirty="0"/>
              <a:t>Without skill =&gt; Cannot do it</a:t>
            </a:r>
          </a:p>
          <a:p>
            <a:r>
              <a:rPr lang="en-US" dirty="0"/>
              <a:t>Goals and Feedback</a:t>
            </a:r>
          </a:p>
          <a:p>
            <a:pPr lvl="1"/>
            <a:r>
              <a:rPr lang="en-US" dirty="0"/>
              <a:t>Player has to know what they are working toward</a:t>
            </a:r>
          </a:p>
          <a:p>
            <a:pPr lvl="1"/>
            <a:r>
              <a:rPr lang="en-US" dirty="0"/>
              <a:t>Constant feedback as to whether the goal is being approached</a:t>
            </a:r>
          </a:p>
          <a:p>
            <a:pPr lvl="1"/>
            <a:r>
              <a:rPr lang="en-US" dirty="0"/>
              <a:t>Have to know if success or failure is achieved (clear win/fail state)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2222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it mean to design a level?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to understand the player’s capabilities</a:t>
            </a:r>
          </a:p>
          <a:p>
            <a:pPr lvl="1"/>
            <a:r>
              <a:rPr lang="en-US" dirty="0"/>
              <a:t>Mechanics / actions available to player</a:t>
            </a:r>
          </a:p>
          <a:p>
            <a:pPr lvl="1"/>
            <a:r>
              <a:rPr lang="en-US" dirty="0"/>
              <a:t>Assumption of player skill level</a:t>
            </a:r>
          </a:p>
          <a:p>
            <a:r>
              <a:rPr lang="en-US" dirty="0"/>
              <a:t>You are laying out the game geography</a:t>
            </a:r>
          </a:p>
          <a:p>
            <a:pPr lvl="1"/>
            <a:r>
              <a:rPr lang="en-US" dirty="0"/>
              <a:t>Location and interaction of challenges</a:t>
            </a:r>
          </a:p>
          <a:p>
            <a:pPr lvl="1"/>
            <a:r>
              <a:rPr lang="en-US" dirty="0"/>
              <a:t>Dynamic features (NPCs)</a:t>
            </a:r>
          </a:p>
          <a:p>
            <a:r>
              <a:rPr lang="en-US" dirty="0"/>
              <a:t>You are also determining player progression</a:t>
            </a:r>
          </a:p>
          <a:p>
            <a:pPr lvl="1"/>
            <a:r>
              <a:rPr lang="en-US" dirty="0"/>
              <a:t>How does the player progress through the game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0213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Tutorial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the learning objective</a:t>
            </a:r>
          </a:p>
          <a:p>
            <a:pPr lvl="1"/>
            <a:r>
              <a:rPr lang="en-US" dirty="0"/>
              <a:t>What should the player learn?</a:t>
            </a:r>
          </a:p>
          <a:p>
            <a:pPr lvl="1"/>
            <a:r>
              <a:rPr lang="en-US" dirty="0"/>
              <a:t>Not necessarily the same as beating the level</a:t>
            </a:r>
          </a:p>
          <a:p>
            <a:r>
              <a:rPr lang="en-US" dirty="0"/>
              <a:t>Identify player assumptions</a:t>
            </a:r>
          </a:p>
          <a:p>
            <a:pPr lvl="1"/>
            <a:r>
              <a:rPr lang="en-US" dirty="0"/>
              <a:t>What should the player know how to do now with the mechanics?</a:t>
            </a:r>
          </a:p>
          <a:p>
            <a:pPr lvl="1"/>
            <a:r>
              <a:rPr lang="en-US" dirty="0"/>
              <a:t>How much skill should the player have?</a:t>
            </a:r>
          </a:p>
          <a:p>
            <a:r>
              <a:rPr lang="en-US" dirty="0"/>
              <a:t>Storyboard the progress</a:t>
            </a:r>
          </a:p>
          <a:p>
            <a:r>
              <a:rPr lang="en-US" dirty="0"/>
              <a:t>Note: Puzzle design is the inverse of this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6275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Mega Man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Early Mega Man games do a great job of teaching the mechanics of a level and offering this progression</a:t>
            </a:r>
          </a:p>
          <a:p>
            <a:r>
              <a:rPr lang="en-US" dirty="0"/>
              <a:t>Let’s check it out: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8734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Focus on Game Geography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Games are all about “meaningful choice”</a:t>
            </a:r>
          </a:p>
          <a:p>
            <a:r>
              <a:rPr lang="en-US" dirty="0"/>
              <a:t>Players need to be able to “own” their </a:t>
            </a:r>
            <a:r>
              <a:rPr lang="en-US" dirty="0" err="1"/>
              <a:t>playthrough</a:t>
            </a:r>
            <a:r>
              <a:rPr lang="en-US" dirty="0"/>
              <a:t> of the game</a:t>
            </a:r>
          </a:p>
          <a:p>
            <a:r>
              <a:rPr lang="en-US" dirty="0"/>
              <a:t>Choosing a new weapon that +1 better than something with power of 530 already isn’t choice</a:t>
            </a:r>
          </a:p>
          <a:p>
            <a:r>
              <a:rPr lang="en-US" dirty="0"/>
              <a:t>Choosing to “go high” or “go low” in a level IS choice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33128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Paralysis – Risk and Reward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23</a:t>
            </a:fld>
            <a:endParaRPr lang="en-US" altLang="zh-CN"/>
          </a:p>
        </p:txBody>
      </p:sp>
      <p:pic>
        <p:nvPicPr>
          <p:cNvPr id="5" name="Picture 4" descr="Screen Shot 2015-03-01 at 4.50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12143"/>
            <a:ext cx="8284710" cy="480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23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up the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individual challenges </a:t>
            </a:r>
          </a:p>
          <a:p>
            <a:pPr lvl="1"/>
            <a:r>
              <a:rPr lang="en-US" dirty="0"/>
              <a:t>Maybe not quite “set pieces”, but similar</a:t>
            </a:r>
          </a:p>
          <a:p>
            <a:pPr lvl="1"/>
            <a:r>
              <a:rPr lang="en-US" dirty="0"/>
              <a:t>Choose a single obstacle or mechanic or NPC</a:t>
            </a:r>
          </a:p>
          <a:p>
            <a:r>
              <a:rPr lang="en-US" dirty="0"/>
              <a:t>Figure out where in the level this might occur</a:t>
            </a:r>
          </a:p>
          <a:p>
            <a:pPr lvl="1"/>
            <a:r>
              <a:rPr lang="en-US" dirty="0"/>
              <a:t>This could be a single frame in a storyboard</a:t>
            </a:r>
          </a:p>
          <a:p>
            <a:r>
              <a:rPr lang="en-US" dirty="0"/>
              <a:t>Combine pieces to make a full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6707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Mario Bros.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Level 1-1</a:t>
            </a:r>
          </a:p>
          <a:p>
            <a:pPr lvl="1"/>
            <a:r>
              <a:rPr lang="en-US" dirty="0">
                <a:hlinkClick r:id="rId2"/>
              </a:rPr>
              <a:t>http://www.mariouniverse.com/images/maps/nes/smb3/1-1.png</a:t>
            </a:r>
            <a:endParaRPr lang="en-US" dirty="0"/>
          </a:p>
          <a:p>
            <a:r>
              <a:rPr lang="en-US" dirty="0"/>
              <a:t>Level 1-5</a:t>
            </a:r>
          </a:p>
          <a:p>
            <a:pPr lvl="1"/>
            <a:r>
              <a:rPr lang="en-US" dirty="0">
                <a:hlinkClick r:id="rId3"/>
              </a:rPr>
              <a:t>http://www.mariouniverse.com/images/maps/nes/smb3/1-5.png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6802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Donkey Kong Country Tropical Freeze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Windmill Hills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https://www.youtube.com/watch?v=deuxJxOaYfc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2729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Open World Games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27</a:t>
            </a:fld>
            <a:endParaRPr lang="en-US" altLang="zh-C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372430-1F70-8E4B-B73A-FC694E47A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150620"/>
            <a:ext cx="6096000" cy="490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734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BOTW: Tutorial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First: Tutorial. </a:t>
            </a:r>
          </a:p>
          <a:p>
            <a:pPr lvl="1"/>
            <a:r>
              <a:rPr lang="en-US" dirty="0"/>
              <a:t>Placed on a small plateau high up</a:t>
            </a:r>
          </a:p>
          <a:p>
            <a:pPr lvl="1"/>
            <a:r>
              <a:rPr lang="en-US" dirty="0"/>
              <a:t>Item you need to get off (paraglider) not given to you yet</a:t>
            </a:r>
          </a:p>
          <a:p>
            <a:pPr lvl="1"/>
            <a:r>
              <a:rPr lang="en-US" dirty="0"/>
              <a:t>You need to learn the game loop:</a:t>
            </a:r>
          </a:p>
          <a:p>
            <a:pPr lvl="2"/>
            <a:r>
              <a:rPr lang="en-US" dirty="0"/>
              <a:t>Activate tower</a:t>
            </a:r>
          </a:p>
          <a:p>
            <a:pPr lvl="2"/>
            <a:r>
              <a:rPr lang="en-US" dirty="0"/>
              <a:t>Find shrine (3 or 4)</a:t>
            </a:r>
          </a:p>
          <a:p>
            <a:pPr lvl="2"/>
            <a:r>
              <a:rPr lang="en-US" dirty="0"/>
              <a:t>Navigate environment to reach shrine</a:t>
            </a:r>
          </a:p>
          <a:p>
            <a:pPr lvl="2"/>
            <a:r>
              <a:rPr lang="en-US" dirty="0"/>
              <a:t>Solve small puzzle inside shrine</a:t>
            </a:r>
          </a:p>
          <a:p>
            <a:pPr lvl="2"/>
            <a:r>
              <a:rPr lang="en-US" dirty="0"/>
              <a:t>Power up (more life, more stamina, etc.)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94787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BOTW: Some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couple things that help limit cognitive overload:</a:t>
            </a:r>
          </a:p>
          <a:p>
            <a:pPr lvl="1"/>
            <a:r>
              <a:rPr lang="en-US" dirty="0"/>
              <a:t>Map is empty. Must reach a tall tower to unveil bits of map at a time.</a:t>
            </a:r>
          </a:p>
          <a:p>
            <a:pPr lvl="1"/>
            <a:r>
              <a:rPr lang="en-US" dirty="0"/>
              <a:t>These towers are very tall so they are often first destination when heading into new area</a:t>
            </a:r>
          </a:p>
          <a:p>
            <a:pPr lvl="1"/>
            <a:r>
              <a:rPr lang="en-US" dirty="0"/>
              <a:t>Once map part revealed, interesting things in map stick out and nudge you.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3513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on each of these…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Focus on the player’s capabilities</a:t>
            </a:r>
          </a:p>
          <a:p>
            <a:pPr lvl="1"/>
            <a:r>
              <a:rPr lang="en-US" dirty="0"/>
              <a:t>That’s when we train the player to understand the game’s systems and improve their own skills</a:t>
            </a:r>
          </a:p>
          <a:p>
            <a:r>
              <a:rPr lang="en-US" dirty="0"/>
              <a:t>2. Focus on player progression</a:t>
            </a:r>
          </a:p>
          <a:p>
            <a:pPr lvl="1"/>
            <a:r>
              <a:rPr lang="en-US" dirty="0"/>
              <a:t>That’s when we focus on storytelling (or the experience overall)</a:t>
            </a:r>
          </a:p>
          <a:p>
            <a:r>
              <a:rPr lang="en-US" dirty="0"/>
              <a:t>3. Focus on game geography</a:t>
            </a:r>
          </a:p>
          <a:p>
            <a:pPr lvl="1"/>
            <a:r>
              <a:rPr lang="en-US" dirty="0"/>
              <a:t>That’s when we come up with the actual layout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6297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BOTW: Some Notes cont’d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other things. </a:t>
            </a:r>
          </a:p>
          <a:p>
            <a:pPr lvl="1"/>
            <a:r>
              <a:rPr lang="en-US" dirty="0"/>
              <a:t>Game only gives you two quests (basically). Beat </a:t>
            </a:r>
            <a:r>
              <a:rPr lang="en-US" dirty="0" err="1"/>
              <a:t>Ganon</a:t>
            </a:r>
            <a:r>
              <a:rPr lang="en-US" dirty="0"/>
              <a:t> at the castle, and Free the divine beasts (optional)</a:t>
            </a:r>
          </a:p>
          <a:p>
            <a:pPr lvl="1"/>
            <a:r>
              <a:rPr lang="en-US" dirty="0"/>
              <a:t>There is one more though. Go to </a:t>
            </a:r>
            <a:r>
              <a:rPr lang="en-US" dirty="0" err="1"/>
              <a:t>Kakariko</a:t>
            </a:r>
            <a:r>
              <a:rPr lang="en-US" dirty="0"/>
              <a:t> Village and talk to IMPA. This is the only time this game explicitly asks you to go to some location</a:t>
            </a:r>
          </a:p>
          <a:p>
            <a:pPr lvl="2"/>
            <a:r>
              <a:rPr lang="en-US" dirty="0"/>
              <a:t>Game is guiding where it wants you to go, but will let you rebel if you’d like.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1327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BOTW: After Tutorial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couple interesting design things here.</a:t>
            </a:r>
          </a:p>
          <a:p>
            <a:r>
              <a:rPr lang="en-US" dirty="0"/>
              <a:t>Overall approach: soft guidance</a:t>
            </a:r>
          </a:p>
          <a:p>
            <a:pPr lvl="1"/>
            <a:r>
              <a:rPr lang="en-US" dirty="0"/>
              <a:t>1. Visual landmarks visible from high altitudes</a:t>
            </a:r>
          </a:p>
          <a:p>
            <a:pPr lvl="1"/>
            <a:r>
              <a:rPr lang="en-US" dirty="0"/>
              <a:t>2. Harsh weather prevents certain travel paths</a:t>
            </a:r>
          </a:p>
          <a:p>
            <a:pPr lvl="1"/>
            <a:r>
              <a:rPr lang="en-US" dirty="0"/>
              <a:t>3. Difficult enemies restrict some paths</a:t>
            </a:r>
          </a:p>
          <a:p>
            <a:pPr lvl="1"/>
            <a:r>
              <a:rPr lang="en-US" dirty="0"/>
              <a:t>4. Cutscenes to push player towards major goals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92644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382000" cy="838200"/>
          </a:xfrm>
        </p:spPr>
        <p:txBody>
          <a:bodyPr/>
          <a:lstStyle/>
          <a:p>
            <a:r>
              <a:rPr lang="en-US" dirty="0"/>
              <a:t>1. Visual landmarks visible from high up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32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8B0875-EE9E-304B-94D5-174BC1109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65164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423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382000" cy="838200"/>
          </a:xfrm>
        </p:spPr>
        <p:txBody>
          <a:bodyPr/>
          <a:lstStyle/>
          <a:p>
            <a:r>
              <a:rPr lang="en-US" dirty="0"/>
              <a:t>2. Harsh weather prevents some paths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33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01D7B5-BA9A-F848-A006-A9B82FE86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752600"/>
            <a:ext cx="5257800" cy="423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647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382000" cy="838200"/>
          </a:xfrm>
        </p:spPr>
        <p:txBody>
          <a:bodyPr/>
          <a:lstStyle/>
          <a:p>
            <a:r>
              <a:rPr lang="en-US" dirty="0"/>
              <a:t>3. Difficult enemies restrict some paths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34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01D7B5-BA9A-F848-A006-A9B82FE86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52600"/>
            <a:ext cx="5257800" cy="4232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3E15F5-F058-5149-9954-84173B99A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403" y="1752600"/>
            <a:ext cx="3436554" cy="19800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B472A1-E1F5-CE43-8F5B-E3206F37A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400" y="3810000"/>
            <a:ext cx="3835400" cy="215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0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382000" cy="838200"/>
          </a:xfrm>
        </p:spPr>
        <p:txBody>
          <a:bodyPr/>
          <a:lstStyle/>
          <a:p>
            <a:r>
              <a:rPr lang="en-US" dirty="0"/>
              <a:t>4. Cutscenes to push player towards major goal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35</a:t>
            </a:fld>
            <a:endParaRPr lang="en-US" altLang="zh-C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C6E315-348A-CE49-83DB-4E4E1F8D1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11071"/>
            <a:ext cx="5257800" cy="42325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31CD0B-FE02-0B4E-B881-6D3D38FAD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790" y="1675813"/>
            <a:ext cx="4017010" cy="22103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24D7CF-49D8-9B42-8ED1-F90EFE06B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3911451"/>
            <a:ext cx="3962400" cy="218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05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Level Design:</a:t>
            </a:r>
          </a:p>
          <a:p>
            <a:pPr lvl="1"/>
            <a:r>
              <a:rPr lang="en-US" dirty="0"/>
              <a:t>Think about </a:t>
            </a:r>
            <a:r>
              <a:rPr lang="en-US" b="1" dirty="0"/>
              <a:t>players, tutorials, and how to guide</a:t>
            </a:r>
            <a:r>
              <a:rPr lang="en-US" dirty="0"/>
              <a:t>. Could be soft guidance, gated by PCs or power-ups, gated by geographic layout, or just give player everything in a small sandbox and grow complexity of levels.</a:t>
            </a:r>
          </a:p>
          <a:p>
            <a:pPr lvl="1"/>
            <a:r>
              <a:rPr lang="en-US" dirty="0"/>
              <a:t>When possible though, try to teach players how to play through examples, visuals, etc.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0385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Teaching the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player coming into your game falls into one of these categories:</a:t>
            </a:r>
          </a:p>
          <a:p>
            <a:pPr lvl="1"/>
            <a:r>
              <a:rPr lang="en-US" dirty="0"/>
              <a:t>Has no idea how to play the game or any game of this type (complete novice)</a:t>
            </a:r>
          </a:p>
          <a:p>
            <a:pPr lvl="1"/>
            <a:r>
              <a:rPr lang="en-US" dirty="0"/>
              <a:t>Has never played your specific game, but knows the conventions of the genre (some knowledge)</a:t>
            </a:r>
          </a:p>
          <a:p>
            <a:pPr lvl="1"/>
            <a:r>
              <a:rPr lang="en-US" dirty="0"/>
              <a:t>Has played similar games or prequels (domain knowledge)</a:t>
            </a:r>
          </a:p>
          <a:p>
            <a:pPr lvl="1"/>
            <a:r>
              <a:rPr lang="en-US" dirty="0"/>
              <a:t>Has played this specific game before (expert)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5122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Teaching the Game - Novice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Someone who has never played your game, nor any other game in the genre</a:t>
            </a:r>
          </a:p>
          <a:p>
            <a:r>
              <a:rPr lang="en-US" dirty="0"/>
              <a:t>Well, they could read the manual…</a:t>
            </a:r>
          </a:p>
          <a:p>
            <a:pPr lvl="1"/>
            <a:r>
              <a:rPr lang="en-US" dirty="0"/>
              <a:t>Yeah, no.  That’s the best way to turn off a player</a:t>
            </a:r>
          </a:p>
          <a:p>
            <a:pPr lvl="1"/>
            <a:r>
              <a:rPr lang="en-US" dirty="0"/>
              <a:t>(Back in the day, manuals mattered… but not really to learn how to play…)</a:t>
            </a:r>
          </a:p>
          <a:p>
            <a:r>
              <a:rPr lang="en-US" dirty="0"/>
              <a:t>Let’s make some tutorial levels!</a:t>
            </a:r>
          </a:p>
          <a:p>
            <a:pPr lvl="1"/>
            <a:r>
              <a:rPr lang="en-US" dirty="0"/>
              <a:t>Start playing immediately</a:t>
            </a:r>
          </a:p>
          <a:p>
            <a:pPr lvl="1"/>
            <a:r>
              <a:rPr lang="en-US" dirty="0"/>
              <a:t>AND learn while doing it!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67235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Tutorial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 your design doc</a:t>
            </a:r>
          </a:p>
          <a:p>
            <a:pPr lvl="1"/>
            <a:r>
              <a:rPr lang="en-US" dirty="0"/>
              <a:t>Remove everything except the simplest core mechanic</a:t>
            </a:r>
          </a:p>
          <a:p>
            <a:pPr lvl="1"/>
            <a:r>
              <a:rPr lang="en-US" dirty="0"/>
              <a:t>Disable numerous actions and interactions</a:t>
            </a:r>
          </a:p>
          <a:p>
            <a:pPr lvl="1"/>
            <a:r>
              <a:rPr lang="en-US" dirty="0"/>
              <a:t>“Dumb down” your game</a:t>
            </a:r>
          </a:p>
          <a:p>
            <a:r>
              <a:rPr lang="en-US" dirty="0"/>
              <a:t>Add mechanics back in one at a time</a:t>
            </a:r>
          </a:p>
          <a:p>
            <a:r>
              <a:rPr lang="en-US" dirty="0"/>
              <a:t>You don’t HAVE to add a new mechanic for EACH level</a:t>
            </a:r>
          </a:p>
          <a:p>
            <a:pPr lvl="1"/>
            <a:r>
              <a:rPr lang="en-US" dirty="0"/>
              <a:t>Some take time.  This can affect your layouts.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29199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Thomas Was Alone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look at the first levels of Thomas Was Alone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https://www.youtube.com/watch?v=Qtqe9x4s7LA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0863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Mario Bros.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look at the first level of SMB 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11085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TWA vs. SMB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these two games compare with how they teach the mechanics to the player?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1117278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9123</TotalTime>
  <Words>1326</Words>
  <Application>Microsoft Macintosh PowerPoint</Application>
  <PresentationFormat>On-screen Show (4:3)</PresentationFormat>
  <Paragraphs>197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ＭＳ Ｐゴシック</vt:lpstr>
      <vt:lpstr>Arial</vt:lpstr>
      <vt:lpstr>Calibri</vt:lpstr>
      <vt:lpstr>Blank Presentation</vt:lpstr>
      <vt:lpstr>Level Design</vt:lpstr>
      <vt:lpstr>What does it mean to design a level?</vt:lpstr>
      <vt:lpstr>focus on each of these…</vt:lpstr>
      <vt:lpstr>1. Teaching the Game</vt:lpstr>
      <vt:lpstr>1. Teaching the Game - Novice</vt:lpstr>
      <vt:lpstr>The Tutorial Level</vt:lpstr>
      <vt:lpstr>Thomas Was Alone</vt:lpstr>
      <vt:lpstr>Super Mario Bros. 2</vt:lpstr>
      <vt:lpstr>TWA vs. SMB 2</vt:lpstr>
      <vt:lpstr>Goals for today</vt:lpstr>
      <vt:lpstr>PSA: Try to avoid this:</vt:lpstr>
      <vt:lpstr>How do more complicated games do it?</vt:lpstr>
      <vt:lpstr>2. Focus on Player Progression</vt:lpstr>
      <vt:lpstr>Doom Hangar</vt:lpstr>
      <vt:lpstr>The Hanger - Doom</vt:lpstr>
      <vt:lpstr>The Hanger - Doom</vt:lpstr>
      <vt:lpstr>Upgrading Mechanics</vt:lpstr>
      <vt:lpstr>Training and Flow</vt:lpstr>
      <vt:lpstr>Enabling Flow</vt:lpstr>
      <vt:lpstr>Designing a Tutorial Level</vt:lpstr>
      <vt:lpstr>Mega Man</vt:lpstr>
      <vt:lpstr>3. Focus on Game Geography</vt:lpstr>
      <vt:lpstr>Analysis Paralysis – Risk and Reward</vt:lpstr>
      <vt:lpstr>Build up the Level</vt:lpstr>
      <vt:lpstr>Super Mario Bros. 3</vt:lpstr>
      <vt:lpstr>Donkey Kong Country Tropical Freeze</vt:lpstr>
      <vt:lpstr>What About Open World Games</vt:lpstr>
      <vt:lpstr>BOTW: Tutorial</vt:lpstr>
      <vt:lpstr>BOTW: Some Notes</vt:lpstr>
      <vt:lpstr>BOTW: Some Notes cont’d</vt:lpstr>
      <vt:lpstr>BOTW: After Tutorial</vt:lpstr>
      <vt:lpstr>BOTW</vt:lpstr>
      <vt:lpstr>BOTW</vt:lpstr>
      <vt:lpstr>BOTW</vt:lpstr>
      <vt:lpstr>BOTW</vt:lpstr>
      <vt:lpstr>Summary</vt:lpstr>
    </vt:vector>
  </TitlesOfParts>
  <Company>North Carolina State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Jiang Zheng</dc:creator>
  <cp:lastModifiedBy>Microsoft Office User</cp:lastModifiedBy>
  <cp:revision>959</cp:revision>
  <cp:lastPrinted>2014-01-29T00:37:43Z</cp:lastPrinted>
  <dcterms:created xsi:type="dcterms:W3CDTF">2010-02-08T00:29:22Z</dcterms:created>
  <dcterms:modified xsi:type="dcterms:W3CDTF">2020-11-10T17:34:40Z</dcterms:modified>
</cp:coreProperties>
</file>